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7010400" cy="9296400"/>
  <p:embeddedFontLst>
    <p:embeddedFont>
      <p:font typeface="Arimo"/>
      <p:regular r:id="rId31"/>
      <p:bold r:id="rId32"/>
      <p:italic r:id="rId33"/>
      <p:boldItalic r:id="rId34"/>
    </p:embeddedFont>
    <p:embeddedFont>
      <p:font typeface="Arial Narrow"/>
      <p:regular r:id="rId35"/>
      <p:bold r:id="rId36"/>
      <p:italic r:id="rId37"/>
      <p:boldItalic r:id="rId38"/>
    </p:embeddedFont>
    <p:embeddedFont>
      <p:font typeface="EB Garamond"/>
      <p:regular r:id="rId39"/>
      <p:bold r:id="rId40"/>
      <p:italic r:id="rId41"/>
      <p:boldItalic r:id="rId42"/>
    </p:embeddedFont>
    <p:embeddedFont>
      <p:font typeface="Short Stack"/>
      <p:regular r:id="rId43"/>
    </p:embeddedFont>
    <p:embeddedFont>
      <p:font typeface="Lemon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incNCaloEvwtiI33gwovPlB+jp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bold.fntdata"/><Relationship Id="rId20" Type="http://schemas.openxmlformats.org/officeDocument/2006/relationships/slide" Target="slides/slide15.xml"/><Relationship Id="rId42" Type="http://schemas.openxmlformats.org/officeDocument/2006/relationships/font" Target="fonts/EBGaramond-boldItalic.fntdata"/><Relationship Id="rId41" Type="http://schemas.openxmlformats.org/officeDocument/2006/relationships/font" Target="fonts/EBGaramond-italic.fntdata"/><Relationship Id="rId22" Type="http://schemas.openxmlformats.org/officeDocument/2006/relationships/slide" Target="slides/slide17.xml"/><Relationship Id="rId44" Type="http://schemas.openxmlformats.org/officeDocument/2006/relationships/font" Target="fonts/Lemon-regular.fntdata"/><Relationship Id="rId21" Type="http://schemas.openxmlformats.org/officeDocument/2006/relationships/slide" Target="slides/slide16.xml"/><Relationship Id="rId43" Type="http://schemas.openxmlformats.org/officeDocument/2006/relationships/font" Target="fonts/ShortStack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m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mo-italic.fntdata"/><Relationship Id="rId10" Type="http://schemas.openxmlformats.org/officeDocument/2006/relationships/slide" Target="slides/slide5.xml"/><Relationship Id="rId32" Type="http://schemas.openxmlformats.org/officeDocument/2006/relationships/font" Target="fonts/Arimo-bold.fntdata"/><Relationship Id="rId13" Type="http://schemas.openxmlformats.org/officeDocument/2006/relationships/slide" Target="slides/slide8.xml"/><Relationship Id="rId35" Type="http://schemas.openxmlformats.org/officeDocument/2006/relationships/font" Target="fonts/ArialNarrow-regular.fntdata"/><Relationship Id="rId12" Type="http://schemas.openxmlformats.org/officeDocument/2006/relationships/slide" Target="slides/slide7.xml"/><Relationship Id="rId34" Type="http://schemas.openxmlformats.org/officeDocument/2006/relationships/font" Target="fonts/Arimo-boldItalic.fntdata"/><Relationship Id="rId15" Type="http://schemas.openxmlformats.org/officeDocument/2006/relationships/slide" Target="slides/slide10.xml"/><Relationship Id="rId37" Type="http://schemas.openxmlformats.org/officeDocument/2006/relationships/font" Target="fonts/ArialNarrow-italic.fntdata"/><Relationship Id="rId14" Type="http://schemas.openxmlformats.org/officeDocument/2006/relationships/slide" Target="slides/slide9.xml"/><Relationship Id="rId36" Type="http://schemas.openxmlformats.org/officeDocument/2006/relationships/font" Target="fonts/ArialNarrow-bold.fntdata"/><Relationship Id="rId17" Type="http://schemas.openxmlformats.org/officeDocument/2006/relationships/slide" Target="slides/slide12.xml"/><Relationship Id="rId39" Type="http://schemas.openxmlformats.org/officeDocument/2006/relationships/font" Target="fonts/EBGaramond-regular.fntdata"/><Relationship Id="rId16" Type="http://schemas.openxmlformats.org/officeDocument/2006/relationships/slide" Target="slides/slide11.xml"/><Relationship Id="rId38" Type="http://schemas.openxmlformats.org/officeDocument/2006/relationships/font" Target="fonts/ArialNarrow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775" lIns="93550" spcFirstLastPara="1" rIns="93550" wrap="square" tIns="46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775" lIns="93550" spcFirstLastPara="1" rIns="93550" wrap="square" tIns="467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 txBox="1"/>
          <p:nvPr>
            <p:ph idx="12" type="sldNum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775" lIns="93550" spcFirstLastPara="1" rIns="93550" wrap="square" tIns="46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5:notes"/>
          <p:cNvSpPr txBox="1"/>
          <p:nvPr>
            <p:ph idx="12" type="sldNum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775" lIns="93550" spcFirstLastPara="1" rIns="93550" wrap="square" tIns="46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5de88383b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75de88383b_0_0:notes"/>
          <p:cNvSpPr txBox="1"/>
          <p:nvPr>
            <p:ph idx="1" type="body"/>
          </p:nvPr>
        </p:nvSpPr>
        <p:spPr>
          <a:xfrm>
            <a:off x="701040" y="4415791"/>
            <a:ext cx="5608200" cy="4183500"/>
          </a:xfrm>
          <a:prstGeom prst="rect">
            <a:avLst/>
          </a:prstGeom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75de88383b_0_0:notes"/>
          <p:cNvSpPr txBox="1"/>
          <p:nvPr>
            <p:ph idx="12" type="sldNum"/>
          </p:nvPr>
        </p:nvSpPr>
        <p:spPr>
          <a:xfrm>
            <a:off x="3970938" y="8829966"/>
            <a:ext cx="3037800" cy="464700"/>
          </a:xfrm>
          <a:prstGeom prst="rect">
            <a:avLst/>
          </a:prstGeom>
        </p:spPr>
        <p:txBody>
          <a:bodyPr anchorCtr="0" anchor="b" bIns="46775" lIns="93550" spcFirstLastPara="1" rIns="93550" wrap="square" tIns="46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21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21:notes"/>
          <p:cNvSpPr txBox="1"/>
          <p:nvPr>
            <p:ph idx="12" type="sldNum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775" lIns="93550" spcFirstLastPara="1" rIns="93550" wrap="square" tIns="46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2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2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2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2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93550" spcFirstLastPara="1" rIns="93550" wrap="square" tIns="46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" name="Google Shape;25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" name="Google Shape;2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42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5.png"/><Relationship Id="rId5" Type="http://schemas.openxmlformats.org/officeDocument/2006/relationships/image" Target="../media/image3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kkemmerling3a.weebly.com/" TargetMode="External"/><Relationship Id="rId4" Type="http://schemas.openxmlformats.org/officeDocument/2006/relationships/hyperlink" Target="http://www.schoology.com" TargetMode="External"/><Relationship Id="rId5" Type="http://schemas.openxmlformats.org/officeDocument/2006/relationships/hyperlink" Target="http://www.ixl.com/" TargetMode="External"/><Relationship Id="rId6" Type="http://schemas.openxmlformats.org/officeDocument/2006/relationships/image" Target="../media/image2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gif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Relationship Id="rId5" Type="http://schemas.openxmlformats.org/officeDocument/2006/relationships/image" Target="../media/image37.jpg"/><Relationship Id="rId6" Type="http://schemas.openxmlformats.org/officeDocument/2006/relationships/image" Target="../media/image3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kwetter@popejohnxxiii.org" TargetMode="External"/><Relationship Id="rId4" Type="http://schemas.openxmlformats.org/officeDocument/2006/relationships/hyperlink" Target="mailto:aphillips@popejohnxxiii.org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Welcome to Third Grade! </a:t>
            </a:r>
            <a:endParaRPr/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01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7018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7018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7018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7018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</a:t>
            </a: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Curriculum Night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Ms. Kemmerling/Mrs. Phillips</a:t>
            </a:r>
            <a:endParaRPr/>
          </a:p>
        </p:txBody>
      </p:sp>
      <p:pic>
        <p:nvPicPr>
          <p:cNvPr descr="bus.jpg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371600"/>
            <a:ext cx="4383950" cy="38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Uniform Reminders</a:t>
            </a:r>
            <a:endParaRPr/>
          </a:p>
        </p:txBody>
      </p:sp>
      <p:sp>
        <p:nvSpPr>
          <p:cNvPr id="156" name="Google Shape;156;p10"/>
          <p:cNvSpPr txBox="1"/>
          <p:nvPr>
            <p:ph idx="1" type="body"/>
          </p:nvPr>
        </p:nvSpPr>
        <p:spPr>
          <a:xfrm>
            <a:off x="457200" y="16281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Boys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b="1" lang="en-US"/>
              <a:t>Belts</a:t>
            </a:r>
            <a:r>
              <a:rPr lang="en-US"/>
              <a:t> must be worn with all pants and shorts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Sold white socks that are visible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One simple watch and band may be worn on the wrist.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A simple gold or silver chain with a religious medal or crucifix is the only type of necklace allowed</a:t>
            </a:r>
            <a:endParaRPr/>
          </a:p>
          <a:p>
            <a:pPr indent="-334327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56250"/>
              <a:buChar char="✔"/>
            </a:pPr>
            <a:r>
              <a:rPr b="1" lang="en-US"/>
              <a:t>No Hi or mid top/</a:t>
            </a:r>
            <a:r>
              <a:rPr lang="en-US"/>
              <a:t> </a:t>
            </a:r>
            <a:r>
              <a:rPr b="1" lang="en-US"/>
              <a:t>slip on shoes (Blue/Gray/Black logos)</a:t>
            </a:r>
            <a:endParaRPr b="1"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en-US"/>
              <a:t>One simple watch and band may be worn on the wrist-No Smart Watches</a:t>
            </a:r>
            <a:endParaRPr/>
          </a:p>
        </p:txBody>
      </p:sp>
      <p:pic>
        <p:nvPicPr>
          <p:cNvPr descr="Image result for School Uniform Clipart"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871538"/>
            <a:ext cx="23622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Homework Policy</a:t>
            </a:r>
            <a:endParaRPr/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>
                <a:latin typeface="Arial"/>
                <a:ea typeface="Arial"/>
                <a:cs typeface="Arial"/>
                <a:sym typeface="Arial"/>
              </a:rPr>
              <a:t>Late Work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- 10% will be deducted for late assignments 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>
                <a:latin typeface="Arial"/>
                <a:ea typeface="Arial"/>
                <a:cs typeface="Arial"/>
                <a:sym typeface="Arial"/>
              </a:rPr>
              <a:t>ANB-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responsibility of student to write in it each day and find parent to get signature. Homework is listed on my website daily.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It is recommended that students read 30 minutes every night in addition to homework.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Incomplete classwork may be sent home as additional homework.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>
                <a:latin typeface="Arial"/>
                <a:ea typeface="Arial"/>
                <a:cs typeface="Arial"/>
                <a:sym typeface="Arial"/>
              </a:rPr>
              <a:t>Recommended time frame for 3</a:t>
            </a:r>
            <a:r>
              <a:rPr baseline="30000" lang="en-US" sz="2800" u="sng"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800" u="sng">
                <a:latin typeface="Arial"/>
                <a:ea typeface="Arial"/>
                <a:cs typeface="Arial"/>
                <a:sym typeface="Arial"/>
              </a:rPr>
              <a:t> grade is 30 min/night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..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pic>
        <p:nvPicPr>
          <p:cNvPr descr="C:\Documents and Settings\lori fleetwood\Local Settings\Temporary Internet Files\Content.IE5\96DHS57D\MC900013221[1].wmf" id="165" name="Google Shape;1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0"/>
            <a:ext cx="1414577" cy="1596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lori fleetwood\Local Settings\Temporary Internet Files\Content.IE5\GLNE8G67\MC900232915[1].wmf" id="166" name="Google Shape;16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0"/>
            <a:ext cx="1797113" cy="1594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4LCMJ1K9\MC900233838[1].wmf" id="167" name="Google Shape;16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6803" y="5023680"/>
            <a:ext cx="1937197" cy="91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</a:pPr>
            <a:r>
              <a:rPr lang="en-US" sz="2800">
                <a:latin typeface="EB Garamond"/>
                <a:ea typeface="EB Garamond"/>
                <a:cs typeface="EB Garamond"/>
                <a:sym typeface="EB Garamond"/>
              </a:rPr>
              <a:t> Grading % </a:t>
            </a:r>
            <a:endParaRPr/>
          </a:p>
        </p:txBody>
      </p:sp>
      <p:sp>
        <p:nvSpPr>
          <p:cNvPr id="173" name="Google Shape;173;p12"/>
          <p:cNvSpPr txBox="1"/>
          <p:nvPr>
            <p:ph idx="2" type="body"/>
          </p:nvPr>
        </p:nvSpPr>
        <p:spPr>
          <a:xfrm>
            <a:off x="457200" y="1752600"/>
            <a:ext cx="4040188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b="1" lang="en-US" u="sng">
                <a:solidFill>
                  <a:srgbClr val="FF0000"/>
                </a:solidFill>
              </a:rPr>
              <a:t>Religion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Homework= 10%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Quizzes= 40%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Class Work= 25%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Journal = 25%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b="1" lang="en-US" u="sng">
                <a:solidFill>
                  <a:srgbClr val="FF0000"/>
                </a:solidFill>
              </a:rPr>
              <a:t>Math 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 Homework =10%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Quizzes= 30%,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 Class Work= 20%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>
                <a:solidFill>
                  <a:srgbClr val="7030A0"/>
                </a:solidFill>
              </a:rPr>
              <a:t>Tests= 40%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174" name="Google Shape;174;p12"/>
          <p:cNvSpPr txBox="1"/>
          <p:nvPr>
            <p:ph idx="3" type="body"/>
          </p:nvPr>
        </p:nvSpPr>
        <p:spPr>
          <a:xfrm>
            <a:off x="4645025" y="1752600"/>
            <a:ext cx="4041775" cy="41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u="sng">
                <a:solidFill>
                  <a:srgbClr val="FF0000"/>
                </a:solidFill>
              </a:rPr>
              <a:t>Language Arts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b="0" lang="en-US">
                <a:solidFill>
                  <a:srgbClr val="7030A0"/>
                </a:solidFill>
              </a:rPr>
              <a:t>Spelling</a:t>
            </a:r>
            <a:r>
              <a:rPr b="0" lang="en-US">
                <a:solidFill>
                  <a:srgbClr val="7030A0"/>
                </a:solidFill>
              </a:rPr>
              <a:t>= 10%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b="0" lang="en-US">
                <a:solidFill>
                  <a:srgbClr val="7030A0"/>
                </a:solidFill>
              </a:rPr>
              <a:t>Tests/Quizzes = 40%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b="0" lang="en-US">
                <a:solidFill>
                  <a:srgbClr val="7030A0"/>
                </a:solidFill>
              </a:rPr>
              <a:t>Reading = 25%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b="0" lang="en-US">
                <a:solidFill>
                  <a:srgbClr val="7030A0"/>
                </a:solidFill>
              </a:rPr>
              <a:t>Grammar/Writing = 25%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>
              <a:solidFill>
                <a:srgbClr val="5F497A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u="sng">
                <a:solidFill>
                  <a:srgbClr val="FF0000"/>
                </a:solidFill>
              </a:rPr>
              <a:t>Social Studies/Science</a:t>
            </a:r>
            <a:r>
              <a:rPr b="0" lang="en-US">
                <a:solidFill>
                  <a:srgbClr val="7030A0"/>
                </a:solidFill>
              </a:rPr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b="0" lang="en-US">
                <a:solidFill>
                  <a:srgbClr val="7030A0"/>
                </a:solidFill>
              </a:rPr>
              <a:t>Class Work =40%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b="0" lang="en-US">
                <a:solidFill>
                  <a:srgbClr val="7030A0"/>
                </a:solidFill>
              </a:rPr>
              <a:t>Quizzes 25%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b="0" lang="en-US">
                <a:solidFill>
                  <a:srgbClr val="7030A0"/>
                </a:solidFill>
              </a:rPr>
              <a:t>Projects =35%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>
              <a:solidFill>
                <a:srgbClr val="5F497A"/>
              </a:solidFill>
            </a:endParaRPr>
          </a:p>
        </p:txBody>
      </p:sp>
      <p:sp>
        <p:nvSpPr>
          <p:cNvPr id="175" name="Google Shape;175;p12"/>
          <p:cNvSpPr txBox="1"/>
          <p:nvPr>
            <p:ph idx="4" type="body"/>
          </p:nvPr>
        </p:nvSpPr>
        <p:spPr>
          <a:xfrm flipH="1" rot="10800000">
            <a:off x="4645025" y="1935482"/>
            <a:ext cx="4041775" cy="45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>
                <a:solidFill>
                  <a:srgbClr val="7030A0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C:\Users\kzach\AppData\Local\Microsoft\Windows\Temporary Internet Files\Content.IE5\WA59UGQ4\MP900439513[1].jpg"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381000"/>
            <a:ext cx="1676400" cy="111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4LCMJ1K9\MC900060279[1].wmf" id="177" name="Google Shape;17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7705" y="4876800"/>
            <a:ext cx="2205037" cy="1748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4LCMJ1K9\MC900234083[1].wmf" id="178" name="Google Shape;17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414" y="279401"/>
            <a:ext cx="2713022" cy="135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Assignments</a:t>
            </a:r>
            <a:endParaRPr/>
          </a:p>
        </p:txBody>
      </p:sp>
      <p:sp>
        <p:nvSpPr>
          <p:cNvPr id="184" name="Google Shape;184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Absent</a:t>
            </a:r>
            <a:endParaRPr/>
          </a:p>
        </p:txBody>
      </p:sp>
      <p:sp>
        <p:nvSpPr>
          <p:cNvPr id="185" name="Google Shape;185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Students have two days for every day they were absent to complete absent work.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Work for planned absences will be waiting for students when they return.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Work for students out due to illness can be picked up in the front office.</a:t>
            </a:r>
            <a:endParaRPr/>
          </a:p>
        </p:txBody>
      </p:sp>
      <p:sp>
        <p:nvSpPr>
          <p:cNvPr id="186" name="Google Shape;186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Late/Missing Work</a:t>
            </a:r>
            <a:endParaRPr/>
          </a:p>
        </p:txBody>
      </p:sp>
      <p:sp>
        <p:nvSpPr>
          <p:cNvPr id="187" name="Google Shape;187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missing assignment report will be sent home on Tuesdays. All missing work can be completed and turned in by the following Monday for partial credit.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missing assignments" id="188" name="Google Shape;1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7162" y="4515766"/>
            <a:ext cx="28575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Testing</a:t>
            </a:r>
            <a:endParaRPr/>
          </a:p>
        </p:txBody>
      </p:sp>
      <p:sp>
        <p:nvSpPr>
          <p:cNvPr id="194" name="Google Shape;194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ITBS-Taken in the spring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MAPS-Taken this week and in the winter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Benchmark/Unit assessments and exit tickets will be given throughout the year and may or may not be taken for a grade. 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www.fortheloveofteachingmath.com/wp-content/uploads/2014/04/Screen-Shot-2014-04-07-at-1.52.27-PM.png" id="195" name="Google Shape;1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4852005"/>
            <a:ext cx="1988221" cy="154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Extras </a:t>
            </a:r>
            <a:endParaRPr/>
          </a:p>
        </p:txBody>
      </p:sp>
      <p:sp>
        <p:nvSpPr>
          <p:cNvPr id="202" name="Google Shape;202;p15"/>
          <p:cNvSpPr txBox="1"/>
          <p:nvPr>
            <p:ph idx="1" type="body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Red folders are sent home every Thursday. Please review completed work with your child.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Birthday Celebrations-No food or items to be handed out. We will celebrate in the classroom with a special song.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Classroom Parties-Christmas, Valentine’s Day, &amp; End of Year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Dismissal is at 2:45 p.m./12:25 p.m.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Daily Healthy Snack and Water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As per our wellness policy candy is highly discouraged.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	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3A signup sheets are on the sink counters;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3B signup sheets are</a:t>
            </a:r>
            <a:endParaRPr/>
          </a:p>
        </p:txBody>
      </p:sp>
      <p:pic>
        <p:nvPicPr>
          <p:cNvPr descr="Birthday1.jpg" id="203" name="Google Shape;2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8252" y="5414820"/>
            <a:ext cx="778546" cy="1305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4LCMJ1K9\MC900198062[1].wmf" id="204" name="Google Shape;2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0"/>
            <a:ext cx="1728016" cy="1625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LYYM7T5Q\MC900439526[1].jpg" id="205" name="Google Shape;20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200" y="152400"/>
            <a:ext cx="2209800" cy="15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5de88383b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Nurse/Medications</a:t>
            </a:r>
            <a:endParaRPr/>
          </a:p>
        </p:txBody>
      </p:sp>
      <p:sp>
        <p:nvSpPr>
          <p:cNvPr id="212" name="Google Shape;212;g275de88383b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nurse can no longer administer over the counter medications without a doctor’s  note. This include cough drops and Tylenol.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Students may not have cough drops in their lunch boxes or backpacks.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If you have any questions or concerns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please contact the school nurse.</a:t>
            </a:r>
            <a:endParaRPr/>
          </a:p>
        </p:txBody>
      </p:sp>
      <p:pic>
        <p:nvPicPr>
          <p:cNvPr id="213" name="Google Shape;213;g275de88383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4125" y="4202300"/>
            <a:ext cx="1124950" cy="24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Schoology</a:t>
            </a:r>
            <a:endParaRPr/>
          </a:p>
        </p:txBody>
      </p:sp>
      <p:sp>
        <p:nvSpPr>
          <p:cNvPr id="219" name="Google Shape;219;p17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Assignments on the iPad will be completed in Schoology.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Each student has an account and can log in from home.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As a parent you can create an account and link  your account to your student’s account to see completed and graded work.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Instructions and access codes are in your folder.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descr="Image result for schoology" id="220" name="Google Shape;220;p17"/>
          <p:cNvSpPr/>
          <p:nvPr/>
        </p:nvSpPr>
        <p:spPr>
          <a:xfrm>
            <a:off x="155574" y="-144463"/>
            <a:ext cx="835025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ltisdschools.org/cms/lib09/TX21000349/Centricity/Domain/59/schoology1.jpg" id="221" name="Google Shape;2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200" y="5108406"/>
            <a:ext cx="1192444" cy="155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Important Websites</a:t>
            </a:r>
            <a:endParaRPr/>
          </a:p>
        </p:txBody>
      </p:sp>
      <p:sp>
        <p:nvSpPr>
          <p:cNvPr id="227" name="Google Shape;22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RenWeb/FACTS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2"/>
              </a:buClr>
              <a:buSzPct val="87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Classroom Page: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>
                <a:solidFill>
                  <a:schemeClr val="dk2"/>
                </a:solidFill>
              </a:rPr>
              <a:t> </a:t>
            </a:r>
            <a:r>
              <a:rPr lang="en-US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http://kkemmerling3a.weebly.com/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Schoology: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www.schoology.com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IXL: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www.ixl.com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http://www.classiblogger.com/wp-content/uploads/2013/07/list_feature.jpg" id="228" name="Google Shape;22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600" y="201613"/>
            <a:ext cx="1880195" cy="12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hort Stack"/>
              <a:buNone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  Religion Curriculum</a:t>
            </a:r>
            <a:endParaRPr/>
          </a:p>
        </p:txBody>
      </p:sp>
      <p:sp>
        <p:nvSpPr>
          <p:cNvPr id="234" name="Google Shape;234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276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>
                <a:latin typeface="Short Stack"/>
                <a:ea typeface="Short Stack"/>
                <a:cs typeface="Short Stack"/>
                <a:sym typeface="Short Stack"/>
              </a:rPr>
              <a:t>Religion: </a:t>
            </a:r>
            <a:r>
              <a:rPr i="1" lang="en-US">
                <a:latin typeface="Short Stack"/>
                <a:ea typeface="Short Stack"/>
                <a:cs typeface="Short Stack"/>
                <a:sym typeface="Short Stack"/>
              </a:rPr>
              <a:t>2010 Faith and Life Series </a:t>
            </a: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“Our Life with Jesus” – This series is intentionally written on a </a:t>
            </a:r>
            <a:r>
              <a:rPr lang="en-US" u="sng">
                <a:latin typeface="Short Stack"/>
                <a:ea typeface="Short Stack"/>
                <a:cs typeface="Short Stack"/>
                <a:sym typeface="Short Stack"/>
              </a:rPr>
              <a:t>higher reading level </a:t>
            </a: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than that of the average third grader.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   </a:t>
            </a:r>
            <a:r>
              <a:rPr b="1" lang="en-US" u="sng">
                <a:latin typeface="Short Stack"/>
                <a:ea typeface="Short Stack"/>
                <a:cs typeface="Short Stack"/>
                <a:sym typeface="Short Stack"/>
              </a:rPr>
              <a:t>Therefore, we read the text together in class.</a:t>
            </a:r>
            <a:r>
              <a:rPr b="1" lang="en-US">
                <a:latin typeface="Short Stack"/>
                <a:ea typeface="Short Stack"/>
                <a:cs typeface="Short Stack"/>
                <a:sym typeface="Short Stack"/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C:\Documents and Settings\lori fleetwood\Local Settings\Temporary Internet Files\Content.IE5\6Z7VD0NW\MC900229237[1].wmf" id="235" name="Google Shape;2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6076" y="5674550"/>
            <a:ext cx="1240726" cy="927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lori fleetwood\Local Settings\Temporary Internet Files\Content.IE5\VDOFWE7L\MC900056590[1].wmf" id="236" name="Google Shape;23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075" y="274640"/>
            <a:ext cx="1240725" cy="1112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B Garamond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Introduction</a:t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228600" y="1295400"/>
            <a:ext cx="891540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Originally from Buffalo, New York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Grew up in  North Phoenix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been a part of the St. John XXIII Community since it was founded in 1999.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Parent-12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 Scout Leader-8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Assistant-7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Teacher-16 weeks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Teacher-11 years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children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daughter graduated from St. John XXIII in 2008.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son graduated from St. John XXIII in 2012.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encrypted-tbn3.google.com/images?q=tbn:ANd9GcQhNNbijXt_a5vfJlE0reDDz6ySi5Z1enKGde03HuNY2eTFo0Uu8w"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2514600"/>
            <a:ext cx="1695450" cy="269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hort Stack"/>
              <a:buNone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       Religion Curriculum</a:t>
            </a:r>
            <a:endParaRPr/>
          </a:p>
        </p:txBody>
      </p:sp>
      <p:sp>
        <p:nvSpPr>
          <p:cNvPr id="242" name="Google Shape;242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Weekly Mass 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Short Stack"/>
              <a:buChar char="•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Weekly Adoration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Prayer Memorization and spontaneous prayer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Please check with your parish for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Short Stack"/>
                <a:ea typeface="Short Stack"/>
                <a:cs typeface="Short Stack"/>
                <a:sym typeface="Short Stack"/>
              </a:rPr>
              <a:t>Sacrament Preparation. 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descr="childofGod.jpg" id="243" name="Google Shape;2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5675" y="4889225"/>
            <a:ext cx="1314458" cy="1683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4LCMJ1K9\MC900413440[1].wmf" id="244" name="Google Shape;2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1700"/>
            <a:ext cx="2068718" cy="150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u="sng">
                <a:latin typeface="Arial"/>
                <a:ea typeface="Arial"/>
                <a:cs typeface="Arial"/>
                <a:sym typeface="Arial"/>
              </a:rPr>
              <a:t>Language Arts Curriculum</a:t>
            </a:r>
            <a:endParaRPr/>
          </a:p>
        </p:txBody>
      </p:sp>
      <p:sp>
        <p:nvSpPr>
          <p:cNvPr id="251" name="Google Shape;25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2766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42204"/>
              <a:buChar char="•"/>
            </a:pP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CKLA-Amplify</a:t>
            </a:r>
            <a:r>
              <a:rPr lang="en-US" sz="2683">
                <a:latin typeface="Arial"/>
                <a:ea typeface="Arial"/>
                <a:cs typeface="Arial"/>
                <a:sym typeface="Arial"/>
              </a:rPr>
              <a:t>-</a:t>
            </a:r>
            <a:endParaRPr sz="2683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ct val="86566"/>
              <a:buNone/>
            </a:pPr>
            <a:r>
              <a:rPr lang="en-US" sz="2683">
                <a:latin typeface="Arial"/>
                <a:ea typeface="Arial"/>
                <a:cs typeface="Arial"/>
                <a:sym typeface="Arial"/>
              </a:rPr>
              <a:t>Built on the science of reading</a:t>
            </a:r>
            <a:endParaRPr sz="2683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ct val="86566"/>
              <a:buNone/>
            </a:pPr>
            <a:r>
              <a:rPr lang="en-US" sz="2683">
                <a:latin typeface="Arial"/>
                <a:ea typeface="Arial"/>
                <a:cs typeface="Arial"/>
                <a:sym typeface="Arial"/>
              </a:rPr>
              <a:t>Sequences deep content knowledge with research based foundational skills. </a:t>
            </a:r>
            <a:endParaRPr sz="2683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ct val="86566"/>
              <a:buNone/>
            </a:pPr>
            <a:r>
              <a:rPr lang="en-US" sz="2683">
                <a:latin typeface="Arial"/>
                <a:ea typeface="Arial"/>
                <a:cs typeface="Arial"/>
                <a:sym typeface="Arial"/>
              </a:rPr>
              <a:t>Incorporates grammar, spelling, and vocabulary</a:t>
            </a:r>
            <a:endParaRPr sz="268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ct val="72580"/>
              <a:buNone/>
            </a:pP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 </a:t>
            </a:r>
            <a:endParaRPr b="1" u="sng">
              <a:latin typeface="Arial"/>
              <a:ea typeface="Arial"/>
              <a:cs typeface="Arial"/>
              <a:sym typeface="Arial"/>
            </a:endParaRPr>
          </a:p>
          <a:p>
            <a:pPr indent="-2971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IXL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-used for practice and assessment</a:t>
            </a:r>
            <a:endParaRPr/>
          </a:p>
          <a:p>
            <a:pPr indent="-2971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Cursive Handwriting </a:t>
            </a:r>
            <a:endParaRPr/>
          </a:p>
          <a:p>
            <a:pPr indent="-29718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Novel Studies-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1" lang="en-US">
                <a:latin typeface="Arial"/>
                <a:ea typeface="Arial"/>
                <a:cs typeface="Arial"/>
                <a:sym typeface="Arial"/>
              </a:rPr>
              <a:t>	-Because of Winn Dixie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1" lang="en-US">
                <a:latin typeface="Arial"/>
                <a:ea typeface="Arial"/>
                <a:cs typeface="Arial"/>
                <a:sym typeface="Arial"/>
              </a:rPr>
              <a:t>	-Who Was Dr. Seuss?</a:t>
            </a:r>
            <a:endParaRPr b="1" u="sng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C:\Users\kzach\AppData\Local\Microsoft\Windows\Temporary Internet Files\Content.IE5\JWT50UDX\MM900283665[1].gif" id="252" name="Google Shape;2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0" y="381000"/>
            <a:ext cx="1143000" cy="1182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LYYM7T5Q\MC900019306[1].wmf" id="253" name="Google Shape;2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81000"/>
            <a:ext cx="1463414" cy="1277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r>
              <a:rPr lang="en-US">
                <a:latin typeface="Arimo"/>
                <a:ea typeface="Arimo"/>
                <a:cs typeface="Arimo"/>
                <a:sym typeface="Arimo"/>
              </a:rPr>
              <a:t>Math Curriculum</a:t>
            </a:r>
            <a:endParaRPr/>
          </a:p>
        </p:txBody>
      </p:sp>
      <p:sp>
        <p:nvSpPr>
          <p:cNvPr id="259" name="Google Shape;259;p23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Lemon"/>
                <a:ea typeface="Lemon"/>
                <a:cs typeface="Lemon"/>
                <a:sym typeface="Lemon"/>
              </a:rPr>
              <a:t>		</a:t>
            </a:r>
            <a:r>
              <a:rPr lang="en-US" u="sng">
                <a:latin typeface="Arimo"/>
                <a:ea typeface="Arimo"/>
                <a:cs typeface="Arimo"/>
                <a:sym typeface="Arimo"/>
              </a:rPr>
              <a:t>Big Ideas</a:t>
            </a:r>
            <a:endParaRPr u="sng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 u="sng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>
                <a:latin typeface="Arimo"/>
                <a:ea typeface="Arimo"/>
                <a:cs typeface="Arimo"/>
                <a:sym typeface="Arimo"/>
              </a:rPr>
              <a:t>Aligned with the Diocesan math standards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>
                <a:latin typeface="Arimo"/>
                <a:ea typeface="Arimo"/>
                <a:cs typeface="Arimo"/>
                <a:sym typeface="Arimo"/>
              </a:rPr>
              <a:t>XtraMath Fact Fluency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>
                <a:latin typeface="Arimo"/>
                <a:ea typeface="Arimo"/>
                <a:cs typeface="Arimo"/>
                <a:sym typeface="Arimo"/>
              </a:rPr>
              <a:t>Base 10 philosophy mental math calculations will be used as alternative strategies to regrouping.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>
                <a:latin typeface="Arimo"/>
                <a:ea typeface="Arimo"/>
                <a:cs typeface="Arimo"/>
                <a:sym typeface="Arimo"/>
              </a:rPr>
              <a:t>IXL-used in the classroom and can be used at home for extra support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>
                <a:latin typeface="Arimo"/>
                <a:ea typeface="Arimo"/>
                <a:cs typeface="Arimo"/>
                <a:sym typeface="Arimo"/>
              </a:rPr>
              <a:t>Reteach pages are available on the classroom page for additional practice.</a:t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SzPct val="100000"/>
              <a:buFont typeface="Arimo"/>
              <a:buChar char="•"/>
            </a:pPr>
            <a:r>
              <a:rPr lang="en-US" sz="2800">
                <a:latin typeface="Arimo"/>
                <a:ea typeface="Arimo"/>
                <a:cs typeface="Arimo"/>
                <a:sym typeface="Arimo"/>
              </a:rPr>
              <a:t>Corrections are completed in the classroom on classwork.</a:t>
            </a:r>
            <a:endParaRPr sz="28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C:\Users\lfleetwood\AppData\Local\Microsoft\Windows\Temporary Internet Files\Content.IE5\XT6M39IZ\MC900213231[1].wmf" id="260" name="Google Shape;2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457200"/>
            <a:ext cx="227799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fleetwood\AppData\Local\Microsoft\Windows\Temporary Internet Files\Content.IE5\VJF32ETZ\MC900290682[1].wmf" id="261" name="Google Shape;26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3796" y="381000"/>
            <a:ext cx="2710204" cy="2242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Social Studies and Science Switching! </a:t>
            </a:r>
            <a:endParaRPr/>
          </a:p>
        </p:txBody>
      </p:sp>
      <p:sp>
        <p:nvSpPr>
          <p:cNvPr id="267" name="Google Shape;267;p24"/>
          <p:cNvSpPr txBox="1"/>
          <p:nvPr>
            <p:ph idx="1" type="body"/>
          </p:nvPr>
        </p:nvSpPr>
        <p:spPr>
          <a:xfrm>
            <a:off x="6858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u="sng"/>
              <a:t>Science</a:t>
            </a:r>
            <a:r>
              <a:rPr b="1" lang="en-US"/>
              <a:t>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Physical Science (Forces and Motion, Electricity and Magnetism)     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Life Science (Life Cycle of Organisms, Traits and Inheritance, Survival and Extinction, Ecosystem)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Earth and Space Science (Weather, Climate)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Scientific Method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68" name="Google Shape;2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4848" y="5500671"/>
            <a:ext cx="1901952" cy="1311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WA59UGQ4\MC900351955[1].wmf" id="269" name="Google Shape;26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5824" y="1417638"/>
            <a:ext cx="860079" cy="179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Social Studies and Science Switching! </a:t>
            </a:r>
            <a:br>
              <a:rPr lang="en-US"/>
            </a:br>
            <a:r>
              <a:rPr lang="en-US"/>
              <a:t>Eight Strands</a:t>
            </a:r>
            <a:endParaRPr/>
          </a:p>
        </p:txBody>
      </p:sp>
      <p:sp>
        <p:nvSpPr>
          <p:cNvPr id="275" name="Google Shape;275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Citizenship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Geography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Inventions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Government</a:t>
            </a:r>
            <a:endParaRPr/>
          </a:p>
        </p:txBody>
      </p:sp>
      <p:sp>
        <p:nvSpPr>
          <p:cNvPr id="276" name="Google Shape;276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History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Science, Technology, and Society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Culture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Economics</a:t>
            </a:r>
            <a:endParaRPr/>
          </a:p>
        </p:txBody>
      </p:sp>
      <p:pic>
        <p:nvPicPr>
          <p:cNvPr descr="C:\Program Files\Microsoft Office\MEDIA\CAGCAT10\j0335112.wmf"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4648200"/>
            <a:ext cx="1961998" cy="1961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4LCMJ1K9\MP900305711[1].jpg" id="278" name="Google Shape;27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000" y="914400"/>
            <a:ext cx="1219200" cy="1292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WA59UGQ4\MP900444509[1].jpg" id="279" name="Google Shape;27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4267200"/>
            <a:ext cx="2598983" cy="2346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WA59UGQ4\MP900442699[1].jpg" id="280" name="Google Shape;28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0400" y="4572000"/>
            <a:ext cx="1609087" cy="1932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/>
          <p:nvPr/>
        </p:nvSpPr>
        <p:spPr>
          <a:xfrm>
            <a:off x="1066800" y="1600201"/>
            <a:ext cx="64770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are so excited to make this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year a success!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kwetter\AppData\Local\Microsoft\Windows\Temporary Internet Files\Content.IE5\9JJ3WWSR\MC900433817[1].png" id="286" name="Google Shape;2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4419600"/>
            <a:ext cx="1828572" cy="182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Educational Background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457200" y="16764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is my 12</a:t>
            </a:r>
            <a:r>
              <a:rPr baseline="30000" lang="en-US"/>
              <a:t>th</a:t>
            </a:r>
            <a:r>
              <a:rPr lang="en-US"/>
              <a:t> year teaching 3</a:t>
            </a:r>
            <a:r>
              <a:rPr baseline="30000" lang="en-US"/>
              <a:t>rd</a:t>
            </a:r>
            <a:r>
              <a:rPr lang="en-US"/>
              <a:t> grade.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graduated with honors from Northern Arizona University with a  Bachelor's Degree in Elementary Education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3</a:t>
            </a:r>
            <a:r>
              <a:rPr baseline="30000" lang="en-US"/>
              <a:t>rd</a:t>
            </a:r>
            <a:r>
              <a:rPr lang="en-US"/>
              <a:t> grade instructional assistant-7 years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5</a:t>
            </a:r>
            <a:r>
              <a:rPr baseline="30000" lang="en-US"/>
              <a:t>th</a:t>
            </a:r>
            <a:r>
              <a:rPr lang="en-US"/>
              <a:t> grade instructional assistant-2 years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Enrichment Program/Amazing Animals-2 years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Resource teacher/After School Program at St. Joan of Arc Catholic Church-2 years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Summer Camp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SzPct val="900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Catechist Training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6 Traits + 1 Writing Program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Autism Certification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Apple Teacher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Math Endorsement</a:t>
            </a:r>
            <a:endParaRPr/>
          </a:p>
          <a:p>
            <a:pPr indent="-23114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C:\Program Files\Microsoft Office\MEDIA\CAGCAT10\j0217698.wmf"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4800600"/>
            <a:ext cx="1747418" cy="1693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fleetwood\AppData\Local\Microsoft\Windows\Temporary Internet Files\Content.IE5\33ZI0YM0\MC900433868[1].png"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0"/>
            <a:ext cx="1828572" cy="182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2362200" y="274638"/>
            <a:ext cx="5715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Educational Philosophy</a:t>
            </a:r>
            <a:endParaRPr/>
          </a:p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     My personal philosophy of education centers on the concept of </a:t>
            </a:r>
            <a:r>
              <a:rPr b="1" lang="en-US"/>
              <a:t>teaching critical thinking skills to engage students in learning</a:t>
            </a:r>
            <a:r>
              <a:rPr lang="en-US"/>
              <a:t>. I believe that critical thinking skills are necessary to help students build self esteem, discover their personal learning styles, and prepare to live and contribute to a multicultural society. I believe that is my responsibility as an educator to create a nurturing environment that will help </a:t>
            </a:r>
            <a:r>
              <a:rPr b="1" lang="en-US"/>
              <a:t>all </a:t>
            </a:r>
            <a:r>
              <a:rPr lang="en-US"/>
              <a:t>of my students develop the skills that they need to reach their greatest potential.  </a:t>
            </a:r>
            <a:endParaRPr/>
          </a:p>
          <a:p>
            <a:pPr indent="-18542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	In my classroom this will be achieved through cooperative learning . This will be implemented through activities such as think-pair-share, group discussions,  and hands on group projects.</a:t>
            </a:r>
            <a:endParaRPr/>
          </a:p>
          <a:p>
            <a:pPr indent="-185420" lvl="0" marL="34290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http://www.ashcroft-p.schools.nsw.edu.au/Cliparts/clip_art_for_website_4.jpg"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8600"/>
            <a:ext cx="2286000" cy="152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Growth Mindset</a:t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The belief that we can get smarter through hard work and good strategies.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Students with growth mindset: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believe that they can learn from their mistakes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ask the teacher to demonstrate a new way to do a math problem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volunteer answers in class even when unsure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ask a question even if might seem basic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seek out problems that will push them, rather than problems that stay safely within their comfort zone</a:t>
            </a:r>
            <a:endParaRPr/>
          </a:p>
          <a:p>
            <a:pPr indent="-17018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Image result for growth mindset"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152400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</a:t>
            </a: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Communication</a:t>
            </a:r>
            <a:endParaRPr/>
          </a:p>
        </p:txBody>
      </p:sp>
      <p:sp>
        <p:nvSpPr>
          <p:cNvPr id="126" name="Google Shape;126;p6"/>
          <p:cNvSpPr txBox="1"/>
          <p:nvPr>
            <p:ph idx="1" type="body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5494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Contact info: </a:t>
            </a:r>
            <a:r>
              <a:rPr lang="en-US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kkemmerling@popejohnxxiii.org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aphillips@popejohnxxiii.org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    The quickest way for us to communicate is through email. 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For more in depth discussions, please make an appointment for a telephone conference or Google Meet.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Check class corners on St. John website for daily message, homework, and upcoming test information. http://kkemmerling3a.weebly.com/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descr="C:\Documents and Settings\lori fleetwood\Local Settings\Temporary Internet Files\Content.IE5\6Z7VD0NW\MC900229657[1].wmf" id="127" name="Google Shape;12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0800" y="152400"/>
            <a:ext cx="1815998" cy="1623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lori fleetwood\Local Settings\Temporary Internet Files\Content.IE5\VDOFWE7L\MC900090300[1].wmf" id="128" name="Google Shape;12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" y="0"/>
            <a:ext cx="2456507" cy="178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Schoolwide Discipline</a:t>
            </a:r>
            <a:endParaRPr/>
          </a:p>
        </p:txBody>
      </p:sp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latin typeface="Rockwell"/>
              <a:ea typeface="Rockwell"/>
              <a:cs typeface="Rockwell"/>
              <a:sym typeface="Rockwell"/>
            </a:endParaRPr>
          </a:p>
          <a:p>
            <a:pPr indent="-210184" lvl="0" marL="342900" rtl="0" algn="l">
              <a:lnSpc>
                <a:spcPct val="10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800">
                <a:latin typeface="Rockwell"/>
                <a:ea typeface="Rockwell"/>
                <a:cs typeface="Rockwell"/>
                <a:sym typeface="Rockwell"/>
              </a:rPr>
              <a:t>Third grade rules, consequences, and rewards correlate with the school’s PROOF discipline program. </a:t>
            </a:r>
            <a:endParaRPr/>
          </a:p>
          <a:p>
            <a:pPr indent="-210184" lvl="0" marL="342900" rtl="0" algn="l">
              <a:lnSpc>
                <a:spcPct val="10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800">
                <a:latin typeface="Rockwell"/>
                <a:ea typeface="Rockwell"/>
                <a:cs typeface="Rockwell"/>
                <a:sym typeface="Rockwell"/>
              </a:rPr>
              <a:t>Olweus program/Care meetings during Religion and with Mrs. Hepsen, the school psychologist, help empower our students to become </a:t>
            </a:r>
            <a:r>
              <a:rPr lang="en-US" sz="3800" u="sng">
                <a:latin typeface="Rockwell"/>
                <a:ea typeface="Rockwell"/>
                <a:cs typeface="Rockwell"/>
                <a:sym typeface="Rockwell"/>
              </a:rPr>
              <a:t>active bystanders</a:t>
            </a:r>
            <a:r>
              <a:rPr lang="en-US" sz="3800">
                <a:latin typeface="Rockwell"/>
                <a:ea typeface="Rockwell"/>
                <a:cs typeface="Rockwell"/>
                <a:sym typeface="Rockwell"/>
              </a:rPr>
              <a:t>. </a:t>
            </a:r>
            <a:endParaRPr/>
          </a:p>
          <a:p>
            <a:pPr indent="-210184" lvl="0" marL="342900" rtl="0" algn="l">
              <a:lnSpc>
                <a:spcPct val="10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800">
                <a:latin typeface="Rockwell"/>
                <a:ea typeface="Rockwell"/>
                <a:cs typeface="Rockwell"/>
                <a:sym typeface="Rockwell"/>
              </a:rPr>
              <a:t>REAL reward stickers for </a:t>
            </a:r>
            <a:r>
              <a:rPr b="1" lang="en-US" sz="3800">
                <a:latin typeface="Rockwell"/>
                <a:ea typeface="Rockwell"/>
                <a:cs typeface="Rockwell"/>
                <a:sym typeface="Rockwell"/>
              </a:rPr>
              <a:t>student learning expectations </a:t>
            </a:r>
            <a:r>
              <a:rPr lang="en-US" sz="3800">
                <a:latin typeface="Rockwell"/>
                <a:ea typeface="Rockwell"/>
                <a:cs typeface="Rockwell"/>
                <a:sym typeface="Rockwell"/>
              </a:rPr>
              <a:t>K-3 school wide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800">
                <a:latin typeface="Rockwell"/>
                <a:ea typeface="Rockwell"/>
                <a:cs typeface="Rockwell"/>
                <a:sym typeface="Rockwell"/>
              </a:rPr>
              <a:t>REAL evaluations twice a year.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>
                <a:latin typeface="Rockwell"/>
                <a:ea typeface="Rockwell"/>
                <a:cs typeface="Rockwell"/>
                <a:sym typeface="Rockwell"/>
              </a:rPr>
              <a:t>		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C:\Documents and Settings\lori fleetwood\Local Settings\Temporary Internet Files\Content.IE5\MD1ZSXE0\MC900029987[1].wmf"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5105400"/>
            <a:ext cx="23622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zach\AppData\Local\Microsoft\Windows\Temporary Internet Files\Content.IE5\JWT50UDX\MC900048059[1].wmf" id="136" name="Google Shape;1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0"/>
            <a:ext cx="1218590" cy="145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Classroom Discipline</a:t>
            </a:r>
            <a:endParaRPr/>
          </a:p>
        </p:txBody>
      </p:sp>
      <p:sp>
        <p:nvSpPr>
          <p:cNvPr id="142" name="Google Shape;142;p8"/>
          <p:cNvSpPr txBox="1"/>
          <p:nvPr>
            <p:ph idx="1" type="body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600"/>
              <a:t>Clip Chart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Each child has a clip on the clip chart.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Every student starts their clip on ready to learn or green.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student has the chance to move their clip up or down throughout the day depending upon the choices that they make.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If a clip is moved up, it can be moved down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If the clip is moved down, it can be moved up if the behavior improves.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If a student is on Teacher’s Choice at the end of the day they will write sentences and an apology letter if necessary.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If a student is on Parent Contact at the end of the day I will call or send a note or email home.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At the end of each day, the clip chart is recorded for record keeping</a:t>
            </a:r>
            <a:endParaRPr/>
          </a:p>
        </p:txBody>
      </p:sp>
      <p:pic>
        <p:nvPicPr>
          <p:cNvPr descr="https://tse2.mm.bing.net/th?id=OIP.VLlxTfdTx48qBAcXbqIimwDpEs&amp;pid=15.1&amp;P=0&amp;w=300&amp;h=300"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228600"/>
            <a:ext cx="1600200" cy="206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Uniform Reminders</a:t>
            </a:r>
            <a:endParaRPr/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Girls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b="1" lang="en-US"/>
              <a:t>All hair accessories must be school colors and worn in their hair.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b="1" lang="en-US"/>
              <a:t>No nail polish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Hems on jumpers, skorts, and skirts are to be within 3 inches above the knee (measured from the middle of the back of the knee). 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Solid white or navy blue plain socks (which must be visible), Solid White or Navy Blue Tights (optional with jumper only), or knee-high socks in solid white or navy blue </a:t>
            </a:r>
            <a:endParaRPr/>
          </a:p>
          <a:p>
            <a:pPr indent="-32766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Girls may wear one pair of simple gold- or silver-toned style stud earrings for pierced ears only. –</a:t>
            </a:r>
            <a:r>
              <a:rPr b="1" lang="en-US"/>
              <a:t>no bracelets or rings</a:t>
            </a:r>
            <a:endParaRPr b="1"/>
          </a:p>
          <a:p>
            <a:pPr indent="-327660" lvl="0" marL="3429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/>
              <a:t> A simple gold or silver chain with a religious medal or crucifix is the only type of necklace allowed</a:t>
            </a:r>
            <a:endParaRPr/>
          </a:p>
        </p:txBody>
      </p:sp>
      <p:pic>
        <p:nvPicPr>
          <p:cNvPr descr="Image result for School Uniform Clipart"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9225" y="493400"/>
            <a:ext cx="2213600" cy="11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2010-08-26T22:54:00Z</dcterms:created>
  <dc:creator>Lori Fleetwood</dc:creator>
</cp:coreProperties>
</file>